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4" r:id="rId1"/>
  </p:sldMasterIdLst>
  <p:handoutMasterIdLst>
    <p:handoutMasterId r:id="rId6"/>
  </p:handoutMasterIdLst>
  <p:sldIdLst>
    <p:sldId id="256" r:id="rId2"/>
    <p:sldId id="257" r:id="rId3"/>
    <p:sldId id="259" r:id="rId4"/>
    <p:sldId id="264" r:id="rId5"/>
  </p:sldIdLst>
  <p:sldSz cx="12192000" cy="6858000"/>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78" d="100"/>
          <a:sy n="78" d="100"/>
        </p:scale>
        <p:origin x="120" y="6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07837211-D256-49E2-B83D-F9414C5BEAAE}" type="datetimeFigureOut">
              <a:rPr kumimoji="1" lang="ja-JP" altLang="en-US" smtClean="0"/>
              <a:t>2022/12/22</a:t>
            </a:fld>
            <a:endParaRPr kumimoji="1" lang="ja-JP" altLang="en-US"/>
          </a:p>
        </p:txBody>
      </p:sp>
      <p:sp>
        <p:nvSpPr>
          <p:cNvPr id="4" name="フッター プレースホルダー 3"/>
          <p:cNvSpPr>
            <a:spLocks noGrp="1"/>
          </p:cNvSpPr>
          <p:nvPr>
            <p:ph type="ftr" sz="quarter" idx="2"/>
          </p:nvPr>
        </p:nvSpPr>
        <p:spPr>
          <a:xfrm>
            <a:off x="0" y="9518650"/>
            <a:ext cx="2984500" cy="50165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902075" y="9518650"/>
            <a:ext cx="2984500" cy="501650"/>
          </a:xfrm>
          <a:prstGeom prst="rect">
            <a:avLst/>
          </a:prstGeom>
        </p:spPr>
        <p:txBody>
          <a:bodyPr vert="horz" lIns="91440" tIns="45720" rIns="91440" bIns="45720" rtlCol="0" anchor="b"/>
          <a:lstStyle>
            <a:lvl1pPr algn="r">
              <a:defRPr sz="1200"/>
            </a:lvl1pPr>
          </a:lstStyle>
          <a:p>
            <a:fld id="{4C2163E8-C58B-41A5-B0BA-055592592552}" type="slidenum">
              <a:rPr kumimoji="1" lang="ja-JP" altLang="en-US" smtClean="0"/>
              <a:t>‹#›</a:t>
            </a:fld>
            <a:endParaRPr kumimoji="1" lang="ja-JP" altLang="en-US"/>
          </a:p>
        </p:txBody>
      </p:sp>
    </p:spTree>
    <p:extLst>
      <p:ext uri="{BB962C8B-B14F-4D97-AF65-F5344CB8AC3E}">
        <p14:creationId xmlns:p14="http://schemas.microsoft.com/office/powerpoint/2010/main" val="182217406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54871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8A87A34-81AB-432B-8DAE-1953F412C126}" type="datetimeFigureOut">
              <a:rPr lang="en-US" smtClean="0"/>
              <a:t>12/22/2022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11146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8A87A34-81AB-432B-8DAE-1953F412C126}" type="datetimeFigureOut">
              <a:rPr lang="en-US" smtClean="0"/>
              <a:t>12/22/2022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16183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8A87A34-81AB-432B-8DAE-1953F412C126}" type="datetimeFigureOut">
              <a:rPr lang="en-US" smtClean="0"/>
              <a:t>12/22/2022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215244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8A87A34-81AB-432B-8DAE-1953F412C126}" type="datetimeFigureOut">
              <a:rPr lang="en-US" smtClean="0"/>
              <a:pPr/>
              <a:t>12/22/2022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74281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8A87A34-81AB-432B-8DAE-1953F412C126}" type="datetimeFigureOut">
              <a:rPr lang="en-US" smtClean="0"/>
              <a:pPr/>
              <a:t>12/22/2022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813377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39304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74769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59812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8A87A34-81AB-432B-8DAE-1953F412C126}" type="datetimeFigureOut">
              <a:rPr lang="en-US" smtClean="0"/>
              <a:t>12/22/2022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5201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12/22/2022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5903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17494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29226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12/22/2022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15395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smtClean="0"/>
              <a:t>12/22/2022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32895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8A87A34-81AB-432B-8DAE-1953F412C126}" type="datetimeFigureOut">
              <a:rPr lang="en-US" smtClean="0"/>
              <a:t>12/22/2022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3994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12/22/2022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63710598"/>
      </p:ext>
    </p:extLst>
  </p:cSld>
  <p:clrMap bg1="dk1" tx1="lt1" bg2="dk2" tx2="lt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 id="2147483720"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turns.jp/5411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7752" y="675656"/>
            <a:ext cx="9261646" cy="1604838"/>
          </a:xfrm>
        </p:spPr>
        <p:txBody>
          <a:bodyPr/>
          <a:lstStyle/>
          <a:p>
            <a:r>
              <a:rPr lang="ja-JP" altLang="en-US" sz="4500" dirty="0">
                <a:solidFill>
                  <a:srgbClr val="FFC000"/>
                </a:solidFill>
              </a:rPr>
              <a:t>新規就農者の地野菜生産・加工を中核にした就農支援事業</a:t>
            </a:r>
            <a:endParaRPr kumimoji="1" lang="ja-JP" altLang="en-US" sz="4500" dirty="0">
              <a:solidFill>
                <a:srgbClr val="FFC000"/>
              </a:solidFill>
            </a:endParaRPr>
          </a:p>
        </p:txBody>
      </p:sp>
      <p:sp>
        <p:nvSpPr>
          <p:cNvPr id="3" name="サブタイトル 2"/>
          <p:cNvSpPr>
            <a:spLocks noGrp="1"/>
          </p:cNvSpPr>
          <p:nvPr>
            <p:ph type="subTitle" idx="1"/>
          </p:nvPr>
        </p:nvSpPr>
        <p:spPr>
          <a:xfrm>
            <a:off x="6502948" y="5095541"/>
            <a:ext cx="6889507" cy="476251"/>
          </a:xfrm>
        </p:spPr>
        <p:txBody>
          <a:bodyPr>
            <a:noAutofit/>
          </a:bodyPr>
          <a:lstStyle/>
          <a:p>
            <a:pPr algn="ctr"/>
            <a:r>
              <a:rPr lang="en-US" altLang="ja-JP" sz="2400" dirty="0"/>
              <a:t>【</a:t>
            </a:r>
            <a:r>
              <a:rPr lang="ja-JP" altLang="en-US" sz="2400" dirty="0"/>
              <a:t>継続</a:t>
            </a:r>
            <a:r>
              <a:rPr lang="en-US" altLang="ja-JP" sz="2400" dirty="0"/>
              <a:t>2</a:t>
            </a:r>
            <a:r>
              <a:rPr lang="ja-JP" altLang="en-US" sz="2400" dirty="0"/>
              <a:t>年目</a:t>
            </a:r>
            <a:r>
              <a:rPr lang="en-US" altLang="ja-JP" sz="2400" dirty="0"/>
              <a:t>】</a:t>
            </a:r>
            <a:r>
              <a:rPr lang="ja-JP" altLang="en-US" sz="2400" dirty="0">
                <a:solidFill>
                  <a:srgbClr val="FFFF00"/>
                </a:solidFill>
              </a:rPr>
              <a:t>参加者延べ</a:t>
            </a:r>
            <a:r>
              <a:rPr lang="en-US" altLang="ja-JP" sz="2400" dirty="0">
                <a:solidFill>
                  <a:schemeClr val="bg1"/>
                </a:solidFill>
              </a:rPr>
              <a:t>172</a:t>
            </a:r>
            <a:r>
              <a:rPr lang="ja-JP" altLang="en-US" sz="2400" dirty="0">
                <a:solidFill>
                  <a:schemeClr val="bg1"/>
                </a:solidFill>
              </a:rPr>
              <a:t>名</a:t>
            </a:r>
            <a:r>
              <a:rPr lang="ja-JP" altLang="en-US" sz="2800" dirty="0"/>
              <a:t>　</a:t>
            </a:r>
            <a:endParaRPr kumimoji="1" lang="ja-JP" altLang="en-US" sz="2800" dirty="0"/>
          </a:p>
        </p:txBody>
      </p:sp>
      <p:sp>
        <p:nvSpPr>
          <p:cNvPr id="4" name="タイトル 1"/>
          <p:cNvSpPr txBox="1">
            <a:spLocks/>
          </p:cNvSpPr>
          <p:nvPr/>
        </p:nvSpPr>
        <p:spPr>
          <a:xfrm>
            <a:off x="337752" y="1392196"/>
            <a:ext cx="9514703" cy="667267"/>
          </a:xfrm>
          <a:prstGeom prst="rect">
            <a:avLst/>
          </a:prstGeom>
        </p:spPr>
        <p:txBody>
          <a:bodyPr vert="horz" lIns="91440" tIns="45720" rIns="91440" bIns="45720" rtlCol="0" anchor="b">
            <a:no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endParaRPr lang="ja-JP" altLang="en-US" dirty="0">
              <a:solidFill>
                <a:srgbClr val="FFFF00"/>
              </a:solidFill>
            </a:endParaRPr>
          </a:p>
        </p:txBody>
      </p:sp>
      <p:sp>
        <p:nvSpPr>
          <p:cNvPr id="8" name="正方形/長方形 7"/>
          <p:cNvSpPr/>
          <p:nvPr/>
        </p:nvSpPr>
        <p:spPr>
          <a:xfrm>
            <a:off x="1078770" y="147983"/>
            <a:ext cx="8032665" cy="523220"/>
          </a:xfrm>
          <a:prstGeom prst="rect">
            <a:avLst/>
          </a:prstGeom>
          <a:solidFill>
            <a:srgbClr val="FFFF00"/>
          </a:solidFill>
        </p:spPr>
        <p:txBody>
          <a:bodyPr wrap="square">
            <a:spAutoFit/>
          </a:bodyPr>
          <a:lstStyle/>
          <a:p>
            <a:pPr lvl="0"/>
            <a:r>
              <a:rPr lang="ja-JP" altLang="en-US" sz="2800" dirty="0">
                <a:solidFill>
                  <a:schemeClr val="bg1"/>
                </a:solidFill>
                <a:ea typeface="ＭＳ Ｐゴシック" panose="020B0600070205080204" pitchFamily="50" charset="-128"/>
              </a:rPr>
              <a:t>令和３年度　長野県　地域発　元気づくり支援金事業</a:t>
            </a:r>
          </a:p>
        </p:txBody>
      </p:sp>
      <p:sp>
        <p:nvSpPr>
          <p:cNvPr id="9" name="サブタイトル 2"/>
          <p:cNvSpPr txBox="1">
            <a:spLocks/>
          </p:cNvSpPr>
          <p:nvPr/>
        </p:nvSpPr>
        <p:spPr>
          <a:xfrm>
            <a:off x="6378841" y="6286154"/>
            <a:ext cx="7137722" cy="511642"/>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kumimoji="1"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kumimoji="1"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kumimoji="1"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9pPr>
          </a:lstStyle>
          <a:p>
            <a:pPr algn="ctr"/>
            <a:r>
              <a:rPr lang="en-US" altLang="ja-JP" sz="2400" dirty="0"/>
              <a:t>【3</a:t>
            </a:r>
            <a:r>
              <a:rPr lang="ja-JP" altLang="en-US" sz="2400" dirty="0"/>
              <a:t>年間合計</a:t>
            </a:r>
            <a:r>
              <a:rPr lang="en-US" altLang="ja-JP" sz="2400" dirty="0"/>
              <a:t>】</a:t>
            </a:r>
            <a:r>
              <a:rPr lang="ja-JP" altLang="en-US" sz="2400" dirty="0">
                <a:solidFill>
                  <a:srgbClr val="FFFF00"/>
                </a:solidFill>
              </a:rPr>
              <a:t>参加者延べ</a:t>
            </a:r>
            <a:r>
              <a:rPr lang="en-US" altLang="ja-JP" sz="2400" dirty="0">
                <a:solidFill>
                  <a:schemeClr val="bg1"/>
                </a:solidFill>
              </a:rPr>
              <a:t>560</a:t>
            </a:r>
            <a:r>
              <a:rPr lang="ja-JP" altLang="en-US" sz="2400" dirty="0">
                <a:solidFill>
                  <a:schemeClr val="bg1"/>
                </a:solidFill>
              </a:rPr>
              <a:t>名</a:t>
            </a:r>
          </a:p>
        </p:txBody>
      </p:sp>
      <p:pic>
        <p:nvPicPr>
          <p:cNvPr id="10" name="図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5445" y="2239407"/>
            <a:ext cx="6567668" cy="4378445"/>
          </a:xfrm>
          <a:prstGeom prst="rect">
            <a:avLst/>
          </a:prstGeom>
        </p:spPr>
      </p:pic>
      <p:sp>
        <p:nvSpPr>
          <p:cNvPr id="11" name="サブタイトル 2"/>
          <p:cNvSpPr txBox="1">
            <a:spLocks/>
          </p:cNvSpPr>
          <p:nvPr/>
        </p:nvSpPr>
        <p:spPr>
          <a:xfrm>
            <a:off x="7393534" y="4619304"/>
            <a:ext cx="5108333" cy="476251"/>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kumimoji="1"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kumimoji="1"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kumimoji="1"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9pPr>
          </a:lstStyle>
          <a:p>
            <a:pPr algn="ctr"/>
            <a:r>
              <a:rPr lang="en-US" altLang="ja-JP" sz="2400" dirty="0"/>
              <a:t>【</a:t>
            </a:r>
            <a:r>
              <a:rPr lang="ja-JP" altLang="en-US" sz="2400" dirty="0"/>
              <a:t>　　</a:t>
            </a:r>
            <a:r>
              <a:rPr lang="en-US" altLang="ja-JP" sz="2400" dirty="0"/>
              <a:t>1</a:t>
            </a:r>
            <a:r>
              <a:rPr lang="ja-JP" altLang="en-US" sz="2400" dirty="0"/>
              <a:t>年目</a:t>
            </a:r>
            <a:r>
              <a:rPr lang="en-US" altLang="ja-JP" sz="2400" dirty="0"/>
              <a:t>】</a:t>
            </a:r>
            <a:r>
              <a:rPr lang="ja-JP" altLang="en-US" sz="2400" dirty="0">
                <a:solidFill>
                  <a:srgbClr val="FFFF00"/>
                </a:solidFill>
              </a:rPr>
              <a:t>参加者延べ</a:t>
            </a:r>
            <a:r>
              <a:rPr lang="en-US" altLang="ja-JP" sz="2400" dirty="0">
                <a:solidFill>
                  <a:schemeClr val="bg1"/>
                </a:solidFill>
              </a:rPr>
              <a:t>190</a:t>
            </a:r>
            <a:r>
              <a:rPr lang="ja-JP" altLang="en-US" sz="2400" dirty="0">
                <a:solidFill>
                  <a:schemeClr val="bg1"/>
                </a:solidFill>
              </a:rPr>
              <a:t>名</a:t>
            </a:r>
            <a:r>
              <a:rPr lang="ja-JP" altLang="en-US" sz="2800" dirty="0"/>
              <a:t>　</a:t>
            </a:r>
          </a:p>
        </p:txBody>
      </p:sp>
      <p:sp>
        <p:nvSpPr>
          <p:cNvPr id="12" name="サブタイトル 2"/>
          <p:cNvSpPr txBox="1">
            <a:spLocks/>
          </p:cNvSpPr>
          <p:nvPr/>
        </p:nvSpPr>
        <p:spPr>
          <a:xfrm>
            <a:off x="6502948" y="5571792"/>
            <a:ext cx="6889507" cy="476251"/>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kumimoji="1"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kumimoji="1"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kumimoji="1"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kumimoji="1" sz="1200" kern="1200">
                <a:solidFill>
                  <a:schemeClr val="tx1">
                    <a:tint val="75000"/>
                  </a:schemeClr>
                </a:solidFill>
                <a:latin typeface="+mn-lt"/>
                <a:ea typeface="+mn-ea"/>
                <a:cs typeface="+mn-cs"/>
              </a:defRPr>
            </a:lvl9pPr>
          </a:lstStyle>
          <a:p>
            <a:pPr algn="ctr"/>
            <a:r>
              <a:rPr lang="en-US" altLang="ja-JP" sz="2400" dirty="0"/>
              <a:t>【</a:t>
            </a:r>
            <a:r>
              <a:rPr lang="ja-JP" altLang="en-US" sz="2400" dirty="0"/>
              <a:t>継続</a:t>
            </a:r>
            <a:r>
              <a:rPr lang="en-US" altLang="ja-JP" sz="2400" dirty="0"/>
              <a:t>3</a:t>
            </a:r>
            <a:r>
              <a:rPr lang="ja-JP" altLang="en-US" sz="2400" dirty="0"/>
              <a:t>年目</a:t>
            </a:r>
            <a:r>
              <a:rPr lang="en-US" altLang="ja-JP" sz="2400" dirty="0"/>
              <a:t>】</a:t>
            </a:r>
            <a:r>
              <a:rPr lang="ja-JP" altLang="en-US" sz="2400" dirty="0">
                <a:solidFill>
                  <a:srgbClr val="FFFF00"/>
                </a:solidFill>
              </a:rPr>
              <a:t>参加者延べ</a:t>
            </a:r>
            <a:r>
              <a:rPr lang="en-US" altLang="ja-JP" sz="2400" dirty="0">
                <a:solidFill>
                  <a:schemeClr val="bg1"/>
                </a:solidFill>
              </a:rPr>
              <a:t>198</a:t>
            </a:r>
            <a:r>
              <a:rPr lang="ja-JP" altLang="en-US" sz="2400" dirty="0">
                <a:solidFill>
                  <a:schemeClr val="bg1"/>
                </a:solidFill>
              </a:rPr>
              <a:t>名</a:t>
            </a:r>
            <a:r>
              <a:rPr lang="ja-JP" altLang="en-US" sz="2800" dirty="0"/>
              <a:t>　</a:t>
            </a:r>
          </a:p>
        </p:txBody>
      </p:sp>
    </p:spTree>
    <p:extLst>
      <p:ext uri="{BB962C8B-B14F-4D97-AF65-F5344CB8AC3E}">
        <p14:creationId xmlns:p14="http://schemas.microsoft.com/office/powerpoint/2010/main" val="3854607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0242" y="395416"/>
            <a:ext cx="8596668" cy="1320800"/>
          </a:xfrm>
        </p:spPr>
        <p:txBody>
          <a:bodyPr/>
          <a:lstStyle/>
          <a:p>
            <a:r>
              <a:rPr lang="ja-JP" altLang="en-US" dirty="0">
                <a:solidFill>
                  <a:srgbClr val="FFC000"/>
                </a:solidFill>
              </a:rPr>
              <a:t>「　この事業の</a:t>
            </a:r>
            <a:r>
              <a:rPr lang="ja-JP" altLang="en-US" dirty="0" err="1">
                <a:solidFill>
                  <a:srgbClr val="FFC000"/>
                </a:solidFill>
              </a:rPr>
              <a:t>を</a:t>
            </a:r>
            <a:r>
              <a:rPr lang="ja-JP" altLang="en-US" dirty="0">
                <a:solidFill>
                  <a:srgbClr val="FFC000"/>
                </a:solidFill>
              </a:rPr>
              <a:t>始めた　理由　」</a:t>
            </a:r>
            <a:endParaRPr kumimoji="1" lang="ja-JP" altLang="en-US" dirty="0">
              <a:solidFill>
                <a:srgbClr val="FFC000"/>
              </a:solidFill>
            </a:endParaRPr>
          </a:p>
        </p:txBody>
      </p:sp>
      <p:sp>
        <p:nvSpPr>
          <p:cNvPr id="4" name="コンテンツ プレースホルダー 2"/>
          <p:cNvSpPr>
            <a:spLocks noGrp="1"/>
          </p:cNvSpPr>
          <p:nvPr>
            <p:ph idx="1"/>
          </p:nvPr>
        </p:nvSpPr>
        <p:spPr>
          <a:xfrm>
            <a:off x="400494" y="1633838"/>
            <a:ext cx="9228666" cy="1208216"/>
          </a:xfrm>
        </p:spPr>
        <p:txBody>
          <a:bodyPr>
            <a:normAutofit/>
          </a:bodyPr>
          <a:lstStyle/>
          <a:p>
            <a:r>
              <a:rPr kumimoji="1" lang="ja-JP" altLang="en-US" dirty="0"/>
              <a:t>農業者の高齢化が進み、昔から</a:t>
            </a:r>
            <a:r>
              <a:rPr lang="ja-JP" altLang="en-US" dirty="0"/>
              <a:t>受継がれてきた</a:t>
            </a:r>
            <a:r>
              <a:rPr kumimoji="1" lang="ja-JP" altLang="en-US" dirty="0">
                <a:solidFill>
                  <a:srgbClr val="FFFF00"/>
                </a:solidFill>
              </a:rPr>
              <a:t>水稲栽培が減少</a:t>
            </a:r>
            <a:r>
              <a:rPr kumimoji="1" lang="ja-JP" altLang="en-US" dirty="0"/>
              <a:t>している。同時に王滝村の農地が遊休化して荒廃が進んでいる。これまで、守り続けてきた農地を継</a:t>
            </a:r>
            <a:r>
              <a:rPr lang="ja-JP" altLang="en-US" dirty="0"/>
              <a:t>いでもらいたい</a:t>
            </a:r>
            <a:r>
              <a:rPr kumimoji="1" lang="ja-JP" altLang="en-US" dirty="0"/>
              <a:t>家族が村を離れて</a:t>
            </a:r>
            <a:r>
              <a:rPr lang="ja-JP" altLang="en-US" dirty="0"/>
              <a:t>いるため、頼れる担い手がいない高齢者が増えている</a:t>
            </a:r>
            <a:r>
              <a:rPr kumimoji="1" lang="ja-JP" altLang="en-US" dirty="0"/>
              <a:t>。　</a:t>
            </a:r>
            <a:endParaRPr kumimoji="1" lang="en-US" altLang="ja-JP" dirty="0"/>
          </a:p>
          <a:p>
            <a:endParaRPr lang="en-US" altLang="ja-JP" dirty="0"/>
          </a:p>
        </p:txBody>
      </p:sp>
      <p:sp>
        <p:nvSpPr>
          <p:cNvPr id="5" name="コンテンツ プレースホルダー 2"/>
          <p:cNvSpPr txBox="1">
            <a:spLocks/>
          </p:cNvSpPr>
          <p:nvPr/>
        </p:nvSpPr>
        <p:spPr>
          <a:xfrm>
            <a:off x="400494" y="3094531"/>
            <a:ext cx="9228666" cy="137318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昔から王滝村にあることが当然と思ってきた</a:t>
            </a:r>
            <a:r>
              <a:rPr lang="ja-JP" altLang="en-US" dirty="0">
                <a:solidFill>
                  <a:srgbClr val="FFFF00"/>
                </a:solidFill>
              </a:rPr>
              <a:t>王滝か</a:t>
            </a:r>
            <a:r>
              <a:rPr lang="ja-JP" altLang="en-US" dirty="0" err="1">
                <a:solidFill>
                  <a:srgbClr val="FFFF00"/>
                </a:solidFill>
              </a:rPr>
              <a:t>ぶ</a:t>
            </a:r>
            <a:r>
              <a:rPr lang="ja-JP" altLang="en-US" dirty="0" err="1">
                <a:solidFill>
                  <a:schemeClr val="tx1"/>
                </a:solidFill>
              </a:rPr>
              <a:t>や</a:t>
            </a:r>
            <a:r>
              <a:rPr lang="ja-JP" altLang="en-US" dirty="0">
                <a:solidFill>
                  <a:srgbClr val="FFFF00"/>
                </a:solidFill>
              </a:rPr>
              <a:t>そば</a:t>
            </a:r>
            <a:r>
              <a:rPr lang="ja-JP" altLang="en-US" dirty="0">
                <a:solidFill>
                  <a:schemeClr val="tx1"/>
                </a:solidFill>
              </a:rPr>
              <a:t>などの</a:t>
            </a:r>
            <a:r>
              <a:rPr lang="ja-JP" altLang="en-US" dirty="0">
                <a:solidFill>
                  <a:srgbClr val="FFFF00"/>
                </a:solidFill>
              </a:rPr>
              <a:t>地野菜生産量が、生産者の高齢化により減り続けている</a:t>
            </a:r>
            <a:r>
              <a:rPr lang="ja-JP" altLang="en-US" dirty="0">
                <a:solidFill>
                  <a:schemeClr val="tx1"/>
                </a:solidFill>
              </a:rPr>
              <a:t>。また、</a:t>
            </a:r>
            <a:r>
              <a:rPr lang="ja-JP" altLang="en-US" dirty="0">
                <a:solidFill>
                  <a:srgbClr val="FFFF00"/>
                </a:solidFill>
              </a:rPr>
              <a:t>郷土食でもある漬物加工技術の継承者が不足</a:t>
            </a:r>
            <a:r>
              <a:rPr lang="ja-JP" altLang="en-US" dirty="0">
                <a:solidFill>
                  <a:schemeClr val="tx1"/>
                </a:solidFill>
              </a:rPr>
              <a:t>し、赤かぶ漬、すんき、</a:t>
            </a:r>
            <a:r>
              <a:rPr lang="ja-JP" altLang="en-US" dirty="0"/>
              <a:t>そして冬の朝の食卓の定番として食べてきた</a:t>
            </a:r>
            <a:r>
              <a:rPr lang="ja-JP" altLang="en-US" dirty="0">
                <a:solidFill>
                  <a:schemeClr val="tx1"/>
                </a:solidFill>
              </a:rPr>
              <a:t>すんきの味噌汁等</a:t>
            </a:r>
            <a:r>
              <a:rPr lang="ja-JP" altLang="en-US" dirty="0"/>
              <a:t>が、１０年先２０年先には、王滝村で食べられなくなるかもしれない。 　</a:t>
            </a:r>
            <a:endParaRPr lang="en-US" altLang="ja-JP" dirty="0"/>
          </a:p>
          <a:p>
            <a:endParaRPr lang="en-US" altLang="ja-JP" dirty="0"/>
          </a:p>
        </p:txBody>
      </p:sp>
      <p:sp>
        <p:nvSpPr>
          <p:cNvPr id="6" name="コンテンツ プレースホルダー 2"/>
          <p:cNvSpPr txBox="1">
            <a:spLocks/>
          </p:cNvSpPr>
          <p:nvPr/>
        </p:nvSpPr>
        <p:spPr>
          <a:xfrm>
            <a:off x="361335" y="4906962"/>
            <a:ext cx="9228666" cy="137318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王滝村の集落営農組織として農業者から機械作業を受託してきた</a:t>
            </a:r>
            <a:r>
              <a:rPr lang="ja-JP" altLang="en-US" dirty="0">
                <a:solidFill>
                  <a:srgbClr val="FFFF00"/>
                </a:solidFill>
              </a:rPr>
              <a:t>王滝村地域農業合理化組合の機械オペレータが高齢化により不足</a:t>
            </a:r>
            <a:r>
              <a:rPr lang="ja-JP" altLang="en-US" dirty="0">
                <a:solidFill>
                  <a:schemeClr val="tx1"/>
                </a:solidFill>
              </a:rPr>
              <a:t>し、組織の維持が年々難しい状況となっている。オペレータの不足により高齢者からの機械作業依頼に対応できなくなってきている。</a:t>
            </a:r>
            <a:endParaRPr lang="en-US" altLang="ja-JP" dirty="0">
              <a:solidFill>
                <a:schemeClr val="tx1"/>
              </a:solidFill>
            </a:endParaRPr>
          </a:p>
          <a:p>
            <a:endParaRPr lang="en-US" altLang="ja-JP" dirty="0"/>
          </a:p>
        </p:txBody>
      </p:sp>
    </p:spTree>
    <p:extLst>
      <p:ext uri="{BB962C8B-B14F-4D97-AF65-F5344CB8AC3E}">
        <p14:creationId xmlns:p14="http://schemas.microsoft.com/office/powerpoint/2010/main" val="3333473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16493" y="403654"/>
            <a:ext cx="8596668" cy="1320800"/>
          </a:xfrm>
        </p:spPr>
        <p:txBody>
          <a:bodyPr/>
          <a:lstStyle/>
          <a:p>
            <a:r>
              <a:rPr lang="ja-JP" altLang="en-US" dirty="0">
                <a:solidFill>
                  <a:srgbClr val="FFC000"/>
                </a:solidFill>
              </a:rPr>
              <a:t>「　事業効果　と　農業者の変化　」</a:t>
            </a:r>
            <a:endParaRPr kumimoji="1" lang="ja-JP" altLang="en-US" dirty="0">
              <a:solidFill>
                <a:srgbClr val="FFC000"/>
              </a:solidFill>
            </a:endParaRPr>
          </a:p>
        </p:txBody>
      </p:sp>
      <p:sp>
        <p:nvSpPr>
          <p:cNvPr id="4" name="コンテンツ プレースホルダー 2"/>
          <p:cNvSpPr>
            <a:spLocks noGrp="1"/>
          </p:cNvSpPr>
          <p:nvPr>
            <p:ph idx="1"/>
          </p:nvPr>
        </p:nvSpPr>
        <p:spPr>
          <a:xfrm>
            <a:off x="400494" y="1025332"/>
            <a:ext cx="9228666" cy="1672281"/>
          </a:xfrm>
        </p:spPr>
        <p:txBody>
          <a:bodyPr>
            <a:normAutofit fontScale="92500"/>
          </a:bodyPr>
          <a:lstStyle/>
          <a:p>
            <a:r>
              <a:rPr lang="ja-JP" altLang="en-US" dirty="0"/>
              <a:t>あきらめかけた高齢農業者と</a:t>
            </a:r>
            <a:r>
              <a:rPr kumimoji="1" lang="ja-JP" altLang="en-US" dirty="0"/>
              <a:t>、</a:t>
            </a:r>
            <a:r>
              <a:rPr kumimoji="1" lang="en-US" altLang="ja-JP" dirty="0"/>
              <a:t>I</a:t>
            </a:r>
            <a:r>
              <a:rPr kumimoji="1" lang="ja-JP" altLang="en-US" dirty="0"/>
              <a:t>ターンで都会から訪れた農業未経験の家族との出会い。（マッチング）そして</a:t>
            </a:r>
            <a:r>
              <a:rPr kumimoji="1" lang="ja-JP" altLang="en-US" dirty="0">
                <a:solidFill>
                  <a:srgbClr val="FFFF00"/>
                </a:solidFill>
              </a:rPr>
              <a:t>共同水稲作業の始まり</a:t>
            </a:r>
            <a:r>
              <a:rPr kumimoji="1" lang="ja-JP" altLang="en-US" dirty="0"/>
              <a:t>。</a:t>
            </a:r>
            <a:endParaRPr kumimoji="1" lang="en-US" altLang="ja-JP" dirty="0"/>
          </a:p>
          <a:p>
            <a:r>
              <a:rPr lang="ja-JP" altLang="en-US" dirty="0"/>
              <a:t>水田の維持管理が立ち行かなくなった高齢農業者と、村</a:t>
            </a:r>
            <a:r>
              <a:rPr kumimoji="1" lang="ja-JP" altLang="en-US" dirty="0"/>
              <a:t>で生活している若夫婦との出会い。（マッチング）水田を利用権設定し、</a:t>
            </a:r>
            <a:r>
              <a:rPr kumimoji="1" lang="ja-JP" altLang="en-US" dirty="0">
                <a:solidFill>
                  <a:srgbClr val="FFFF00"/>
                </a:solidFill>
              </a:rPr>
              <a:t>若者が村内の先輩農業者から水稲栽培を一から学び</a:t>
            </a:r>
            <a:endParaRPr kumimoji="1" lang="en-US" altLang="ja-JP" dirty="0">
              <a:solidFill>
                <a:srgbClr val="FFFF00"/>
              </a:solidFill>
            </a:endParaRPr>
          </a:p>
          <a:p>
            <a:pPr marL="0" indent="0">
              <a:buNone/>
            </a:pPr>
            <a:r>
              <a:rPr lang="ja-JP" altLang="en-US" dirty="0">
                <a:solidFill>
                  <a:srgbClr val="FFFF00"/>
                </a:solidFill>
              </a:rPr>
              <a:t>　　初めての米づくりに挑戦</a:t>
            </a:r>
            <a:r>
              <a:rPr lang="ja-JP" altLang="en-US" dirty="0"/>
              <a:t>。（それをサポートする村民が日増しに増えていった。）</a:t>
            </a:r>
            <a:r>
              <a:rPr kumimoji="1" lang="ja-JP" altLang="en-US" dirty="0"/>
              <a:t>　</a:t>
            </a:r>
            <a:endParaRPr kumimoji="1" lang="en-US" altLang="ja-JP" dirty="0"/>
          </a:p>
          <a:p>
            <a:endParaRPr lang="en-US" altLang="ja-JP" dirty="0"/>
          </a:p>
        </p:txBody>
      </p:sp>
      <p:sp>
        <p:nvSpPr>
          <p:cNvPr id="5" name="コンテンツ プレースホルダー 2"/>
          <p:cNvSpPr txBox="1">
            <a:spLocks/>
          </p:cNvSpPr>
          <p:nvPr/>
        </p:nvSpPr>
        <p:spPr>
          <a:xfrm>
            <a:off x="400494" y="3581434"/>
            <a:ext cx="9228666" cy="78282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en-US" altLang="ja-JP" dirty="0">
                <a:solidFill>
                  <a:srgbClr val="FFFF00"/>
                </a:solidFill>
              </a:rPr>
              <a:t>U</a:t>
            </a:r>
            <a:r>
              <a:rPr lang="ja-JP" altLang="en-US" dirty="0">
                <a:solidFill>
                  <a:srgbClr val="FFFF00"/>
                </a:solidFill>
              </a:rPr>
              <a:t>ターン者による、王滝か</a:t>
            </a:r>
            <a:r>
              <a:rPr lang="ja-JP" altLang="en-US" dirty="0" err="1">
                <a:solidFill>
                  <a:srgbClr val="FFFF00"/>
                </a:solidFill>
              </a:rPr>
              <a:t>ぶ</a:t>
            </a:r>
            <a:r>
              <a:rPr lang="ja-JP" altLang="en-US" dirty="0">
                <a:solidFill>
                  <a:srgbClr val="FFFF00"/>
                </a:solidFill>
              </a:rPr>
              <a:t>栽培への挑戦</a:t>
            </a:r>
            <a:r>
              <a:rPr lang="ja-JP" altLang="en-US" dirty="0"/>
              <a:t>。都会での生活とは</a:t>
            </a:r>
            <a:r>
              <a:rPr lang="en-US" altLang="ja-JP" dirty="0"/>
              <a:t>180</a:t>
            </a:r>
            <a:r>
              <a:rPr lang="ja-JP" altLang="en-US" dirty="0"/>
              <a:t>度違う村での農業と生活から発展させて、</a:t>
            </a:r>
            <a:r>
              <a:rPr lang="ja-JP" altLang="en-US" dirty="0">
                <a:solidFill>
                  <a:srgbClr val="FFFF00"/>
                </a:solidFill>
              </a:rPr>
              <a:t>新たに畜産事業を新規開業</a:t>
            </a:r>
            <a:r>
              <a:rPr lang="ja-JP" altLang="en-US" dirty="0"/>
              <a:t>。　（農業のステップアップ）</a:t>
            </a:r>
            <a:endParaRPr lang="en-US" altLang="ja-JP" dirty="0"/>
          </a:p>
          <a:p>
            <a:endParaRPr lang="en-US" altLang="ja-JP" dirty="0"/>
          </a:p>
        </p:txBody>
      </p:sp>
      <p:sp>
        <p:nvSpPr>
          <p:cNvPr id="6" name="コンテンツ プレースホルダー 2"/>
          <p:cNvSpPr txBox="1">
            <a:spLocks/>
          </p:cNvSpPr>
          <p:nvPr/>
        </p:nvSpPr>
        <p:spPr>
          <a:xfrm>
            <a:off x="410563" y="4253330"/>
            <a:ext cx="9228666" cy="166665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solidFill>
                  <a:srgbClr val="FFFF00"/>
                </a:solidFill>
              </a:rPr>
              <a:t>王滝村地域農業合理化組合の機械オペレータ育成事業</a:t>
            </a:r>
            <a:r>
              <a:rPr lang="ja-JP" altLang="en-US" dirty="0">
                <a:solidFill>
                  <a:schemeClr val="tx1"/>
                </a:solidFill>
              </a:rPr>
              <a:t>も兼ね幅広い機械作業講習会＝水稲、そば、王滝か</a:t>
            </a:r>
            <a:r>
              <a:rPr lang="ja-JP" altLang="en-US" dirty="0" err="1">
                <a:solidFill>
                  <a:schemeClr val="tx1"/>
                </a:solidFill>
              </a:rPr>
              <a:t>ぶ</a:t>
            </a:r>
            <a:r>
              <a:rPr lang="ja-JP" altLang="en-US" dirty="0">
                <a:solidFill>
                  <a:schemeClr val="tx1"/>
                </a:solidFill>
              </a:rPr>
              <a:t>栽培・草刈り作業の各種講習会をシリーズ形式で複数回（</a:t>
            </a:r>
            <a:r>
              <a:rPr lang="en-US" altLang="ja-JP" dirty="0">
                <a:solidFill>
                  <a:schemeClr val="tx1"/>
                </a:solidFill>
              </a:rPr>
              <a:t>R1</a:t>
            </a:r>
            <a:r>
              <a:rPr lang="ja-JP" altLang="en-US" dirty="0">
                <a:solidFill>
                  <a:schemeClr val="tx1"/>
                </a:solidFill>
              </a:rPr>
              <a:t>～</a:t>
            </a:r>
            <a:r>
              <a:rPr lang="en-US" altLang="ja-JP" dirty="0">
                <a:solidFill>
                  <a:schemeClr val="tx1"/>
                </a:solidFill>
              </a:rPr>
              <a:t>R3</a:t>
            </a:r>
            <a:r>
              <a:rPr lang="ja-JP" altLang="en-US" dirty="0">
                <a:solidFill>
                  <a:schemeClr val="tx1"/>
                </a:solidFill>
              </a:rPr>
              <a:t>）開催し、保育園へ子どもを預け入れるお母さん農業者から多くの</a:t>
            </a:r>
            <a:r>
              <a:rPr lang="en-US" altLang="ja-JP" dirty="0">
                <a:solidFill>
                  <a:schemeClr val="tx1"/>
                </a:solidFill>
              </a:rPr>
              <a:t>IUJ</a:t>
            </a:r>
            <a:r>
              <a:rPr lang="ja-JP" altLang="en-US" dirty="0">
                <a:solidFill>
                  <a:schemeClr val="tx1"/>
                </a:solidFill>
              </a:rPr>
              <a:t>ターン者及び定年退職者を受け入れ実施。この地道な活動により</a:t>
            </a:r>
            <a:r>
              <a:rPr lang="ja-JP" altLang="en-US" dirty="0">
                <a:solidFill>
                  <a:srgbClr val="FFFF00"/>
                </a:solidFill>
              </a:rPr>
              <a:t>オペレータの大幅な増員</a:t>
            </a:r>
            <a:r>
              <a:rPr lang="ja-JP" altLang="en-US" dirty="0">
                <a:solidFill>
                  <a:schemeClr val="tx1"/>
                </a:solidFill>
              </a:rPr>
              <a:t>。</a:t>
            </a:r>
            <a:endParaRPr lang="en-US" altLang="ja-JP" dirty="0">
              <a:solidFill>
                <a:schemeClr val="tx1"/>
              </a:solidFill>
            </a:endParaRPr>
          </a:p>
          <a:p>
            <a:r>
              <a:rPr lang="ja-JP" altLang="en-US" dirty="0"/>
              <a:t>真空機械等の設備を整え地野菜の加工作業講習会を開催。</a:t>
            </a:r>
            <a:r>
              <a:rPr lang="ja-JP" altLang="en-US" dirty="0">
                <a:solidFill>
                  <a:srgbClr val="FFFF00"/>
                </a:solidFill>
              </a:rPr>
              <a:t>新規加工作業者育成を推進</a:t>
            </a:r>
            <a:r>
              <a:rPr lang="ja-JP" altLang="en-US" dirty="0"/>
              <a:t>。</a:t>
            </a:r>
            <a:endParaRPr lang="en-US" altLang="ja-JP" dirty="0"/>
          </a:p>
          <a:p>
            <a:endParaRPr lang="en-US" altLang="ja-JP" dirty="0"/>
          </a:p>
        </p:txBody>
      </p:sp>
      <p:sp>
        <p:nvSpPr>
          <p:cNvPr id="7" name="コンテンツ プレースホルダー 2"/>
          <p:cNvSpPr txBox="1">
            <a:spLocks/>
          </p:cNvSpPr>
          <p:nvPr/>
        </p:nvSpPr>
        <p:spPr>
          <a:xfrm>
            <a:off x="400493" y="2691982"/>
            <a:ext cx="10679399" cy="78282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簡単操作の農業機械を導入。水稲栽培等自信をつけた</a:t>
            </a:r>
            <a:r>
              <a:rPr lang="en-US" altLang="ja-JP" dirty="0">
                <a:solidFill>
                  <a:srgbClr val="FFFF00"/>
                </a:solidFill>
              </a:rPr>
              <a:t>I</a:t>
            </a:r>
            <a:r>
              <a:rPr lang="ja-JP" altLang="en-US" dirty="0">
                <a:solidFill>
                  <a:srgbClr val="FFFF00"/>
                </a:solidFill>
              </a:rPr>
              <a:t>ターン者による王滝か</a:t>
            </a:r>
            <a:r>
              <a:rPr lang="ja-JP" altLang="en-US" dirty="0" err="1">
                <a:solidFill>
                  <a:srgbClr val="FFFF00"/>
                </a:solidFill>
              </a:rPr>
              <a:t>ぶ</a:t>
            </a:r>
            <a:r>
              <a:rPr lang="ja-JP" altLang="en-US" dirty="0">
                <a:solidFill>
                  <a:srgbClr val="FFFF00"/>
                </a:solidFill>
              </a:rPr>
              <a:t>栽培の拡大</a:t>
            </a:r>
            <a:r>
              <a:rPr lang="ja-JP" altLang="en-US" dirty="0"/>
              <a:t>。</a:t>
            </a:r>
            <a:r>
              <a:rPr lang="en-US" altLang="ja-JP" dirty="0"/>
              <a:t> </a:t>
            </a:r>
          </a:p>
          <a:p>
            <a:r>
              <a:rPr lang="ja-JP" altLang="en-US" dirty="0"/>
              <a:t>簡単操作の農業機械を使用し</a:t>
            </a:r>
            <a:r>
              <a:rPr lang="ja-JP" altLang="en-US" dirty="0">
                <a:solidFill>
                  <a:srgbClr val="FFFF00"/>
                </a:solidFill>
              </a:rPr>
              <a:t>村内定年退職者による遊休荒廃地開拓と王滝か</a:t>
            </a:r>
            <a:r>
              <a:rPr lang="ja-JP" altLang="en-US" dirty="0" err="1">
                <a:solidFill>
                  <a:srgbClr val="FFFF00"/>
                </a:solidFill>
              </a:rPr>
              <a:t>ぶ</a:t>
            </a:r>
            <a:r>
              <a:rPr lang="ja-JP" altLang="en-US" dirty="0">
                <a:solidFill>
                  <a:srgbClr val="FFFF00"/>
                </a:solidFill>
              </a:rPr>
              <a:t>＆そば栽培の拡大</a:t>
            </a:r>
            <a:r>
              <a:rPr lang="ja-JP" altLang="en-US" dirty="0"/>
              <a:t>。</a:t>
            </a:r>
            <a:endParaRPr lang="en-US" altLang="ja-JP" dirty="0"/>
          </a:p>
        </p:txBody>
      </p:sp>
      <p:sp>
        <p:nvSpPr>
          <p:cNvPr id="8" name="コンテンツ プレースホルダー 2"/>
          <p:cNvSpPr txBox="1">
            <a:spLocks/>
          </p:cNvSpPr>
          <p:nvPr/>
        </p:nvSpPr>
        <p:spPr>
          <a:xfrm>
            <a:off x="410563" y="5919980"/>
            <a:ext cx="9228666" cy="78282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dirty="0"/>
              <a:t>地野菜の新規生産者及び生産組織の育成による、</a:t>
            </a:r>
            <a:r>
              <a:rPr lang="ja-JP" altLang="en-US" dirty="0">
                <a:solidFill>
                  <a:srgbClr val="FFFF00"/>
                </a:solidFill>
              </a:rPr>
              <a:t>地野菜生産の確保</a:t>
            </a:r>
            <a:r>
              <a:rPr lang="ja-JP" altLang="en-US" dirty="0"/>
              <a:t>。</a:t>
            </a:r>
            <a:endParaRPr lang="en-US" altLang="ja-JP" dirty="0"/>
          </a:p>
          <a:p>
            <a:r>
              <a:rPr lang="en-US" altLang="ja-JP" dirty="0">
                <a:solidFill>
                  <a:srgbClr val="FFFF00"/>
                </a:solidFill>
              </a:rPr>
              <a:t>3</a:t>
            </a:r>
            <a:r>
              <a:rPr lang="ja-JP" altLang="en-US" dirty="0">
                <a:solidFill>
                  <a:srgbClr val="FFFF00"/>
                </a:solidFill>
              </a:rPr>
              <a:t>年間の事業参加者から新規就農者の誕生</a:t>
            </a:r>
            <a:r>
              <a:rPr lang="ja-JP" altLang="en-US" dirty="0">
                <a:solidFill>
                  <a:schemeClr val="tx1"/>
                </a:solidFill>
              </a:rPr>
              <a:t>。</a:t>
            </a:r>
            <a:endParaRPr lang="en-US" altLang="ja-JP" dirty="0">
              <a:solidFill>
                <a:schemeClr val="tx1"/>
              </a:solidFill>
            </a:endParaRPr>
          </a:p>
        </p:txBody>
      </p:sp>
    </p:spTree>
    <p:extLst>
      <p:ext uri="{BB962C8B-B14F-4D97-AF65-F5344CB8AC3E}">
        <p14:creationId xmlns:p14="http://schemas.microsoft.com/office/powerpoint/2010/main" val="3099440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47820" y="548908"/>
            <a:ext cx="9455207" cy="1320800"/>
          </a:xfrm>
        </p:spPr>
        <p:txBody>
          <a:bodyPr>
            <a:normAutofit fontScale="90000"/>
          </a:bodyPr>
          <a:lstStyle/>
          <a:p>
            <a:r>
              <a:rPr lang="ja-JP" altLang="en-US" dirty="0">
                <a:solidFill>
                  <a:srgbClr val="FFC000"/>
                </a:solidFill>
              </a:rPr>
              <a:t>令和</a:t>
            </a:r>
            <a:r>
              <a:rPr lang="en-US" altLang="ja-JP" dirty="0">
                <a:solidFill>
                  <a:srgbClr val="FFC000"/>
                </a:solidFill>
              </a:rPr>
              <a:t>3</a:t>
            </a:r>
            <a:r>
              <a:rPr lang="ja-JP" altLang="en-US" dirty="0">
                <a:solidFill>
                  <a:srgbClr val="FFC000"/>
                </a:solidFill>
              </a:rPr>
              <a:t>年度　宣伝広告事業</a:t>
            </a:r>
            <a:br>
              <a:rPr lang="en-US" altLang="ja-JP" dirty="0">
                <a:solidFill>
                  <a:srgbClr val="FFC000"/>
                </a:solidFill>
              </a:rPr>
            </a:br>
            <a:r>
              <a:rPr lang="ja-JP" altLang="en-US" dirty="0">
                <a:solidFill>
                  <a:srgbClr val="FFC000"/>
                </a:solidFill>
              </a:rPr>
              <a:t>　　Ｉ Ｕターン情報サイトへの活動記事掲出開始</a:t>
            </a:r>
            <a:endParaRPr kumimoji="1" lang="ja-JP" altLang="en-US" dirty="0">
              <a:solidFill>
                <a:srgbClr val="FFC000"/>
              </a:solidFill>
            </a:endParaRPr>
          </a:p>
        </p:txBody>
      </p:sp>
      <p:sp>
        <p:nvSpPr>
          <p:cNvPr id="4" name="コンテンツ プレースホルダー 2">
            <a:extLst>
              <a:ext uri="{FF2B5EF4-FFF2-40B4-BE49-F238E27FC236}">
                <a16:creationId xmlns:a16="http://schemas.microsoft.com/office/drawing/2014/main" id="{C6B74AF3-DE29-4455-B05A-FFFE09B87DF4}"/>
              </a:ext>
            </a:extLst>
          </p:cNvPr>
          <p:cNvSpPr txBox="1">
            <a:spLocks noGrp="1"/>
          </p:cNvSpPr>
          <p:nvPr>
            <p:ph idx="1"/>
          </p:nvPr>
        </p:nvSpPr>
        <p:spPr>
          <a:xfrm>
            <a:off x="347820" y="2037022"/>
            <a:ext cx="3960569" cy="3880773"/>
          </a:xfrm>
          <a:prstGeom prst="rect">
            <a:avLst/>
          </a:prstGeom>
          <a:solidFill>
            <a:schemeClr val="accent1">
              <a:lumMod val="20000"/>
              <a:lumOff val="80000"/>
            </a:schemeClr>
          </a:solidFill>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9pPr>
          </a:lstStyle>
          <a:p>
            <a:pPr marL="0" indent="0" algn="ctr">
              <a:buFont typeface="Arial" panose="020B0604020202020204" pitchFamily="34" charset="0"/>
              <a:buNone/>
            </a:pPr>
            <a:endParaRPr lang="en-US" altLang="ja-JP" sz="1500" b="1" dirty="0">
              <a:solidFill>
                <a:schemeClr val="bg1"/>
              </a:solidFill>
              <a:latin typeface="HGP平成角ｺﾞｼｯｸ体W9" panose="020B0A00000000000000" pitchFamily="50" charset="-128"/>
              <a:ea typeface="HGP平成角ｺﾞｼｯｸ体W9" panose="020B0A00000000000000" pitchFamily="50" charset="-128"/>
              <a:cs typeface="Arial Unicode MS" panose="020B0604020202020204" pitchFamily="50" charset="-128"/>
            </a:endParaRPr>
          </a:p>
          <a:p>
            <a:pPr marL="0" indent="0" algn="ctr">
              <a:buFont typeface="Arial" panose="020B0604020202020204" pitchFamily="34" charset="0"/>
              <a:buNone/>
            </a:pPr>
            <a:r>
              <a:rPr lang="ja-JP" altLang="en-US" sz="3600" b="1" dirty="0">
                <a:solidFill>
                  <a:schemeClr val="bg1"/>
                </a:solidFill>
                <a:latin typeface="HGP平成角ｺﾞｼｯｸ体W9" panose="020B0A00000000000000" pitchFamily="50" charset="-128"/>
                <a:ea typeface="HGP平成角ｺﾞｼｯｸ体W9" panose="020B0A00000000000000" pitchFamily="50" charset="-128"/>
                <a:cs typeface="Arial Unicode MS" panose="020B0604020202020204" pitchFamily="50" charset="-128"/>
              </a:rPr>
              <a:t>Ｔ Ｕ Ｒ </a:t>
            </a:r>
            <a:r>
              <a:rPr lang="ja-JP" altLang="en-US" sz="4800" b="1" dirty="0">
                <a:solidFill>
                  <a:schemeClr val="bg1"/>
                </a:solidFill>
                <a:latin typeface="HGP平成角ｺﾞｼｯｸ体W9" panose="020B0A00000000000000" pitchFamily="50" charset="-128"/>
                <a:ea typeface="HGP平成角ｺﾞｼｯｸ体W9" panose="020B0A00000000000000" pitchFamily="50" charset="-128"/>
                <a:cs typeface="Arial Unicode MS" panose="020B0604020202020204" pitchFamily="50" charset="-128"/>
              </a:rPr>
              <a:t>ｎ</a:t>
            </a:r>
            <a:r>
              <a:rPr lang="ja-JP" altLang="en-US" sz="4400" b="1" dirty="0">
                <a:solidFill>
                  <a:schemeClr val="bg1"/>
                </a:solidFill>
                <a:latin typeface="HGP平成角ｺﾞｼｯｸ体W9" panose="020B0A00000000000000" pitchFamily="50" charset="-128"/>
                <a:ea typeface="HGP平成角ｺﾞｼｯｸ体W9" panose="020B0A00000000000000" pitchFamily="50" charset="-128"/>
                <a:cs typeface="Arial Unicode MS" panose="020B0604020202020204" pitchFamily="50" charset="-128"/>
              </a:rPr>
              <a:t> </a:t>
            </a:r>
            <a:r>
              <a:rPr lang="ja-JP" altLang="en-US" sz="3600" b="1" dirty="0">
                <a:solidFill>
                  <a:schemeClr val="bg1"/>
                </a:solidFill>
                <a:latin typeface="HGP平成角ｺﾞｼｯｸ体W9" panose="020B0A00000000000000" pitchFamily="50" charset="-128"/>
                <a:ea typeface="HGP平成角ｺﾞｼｯｸ体W9" panose="020B0A00000000000000" pitchFamily="50" charset="-128"/>
                <a:cs typeface="Arial Unicode MS" panose="020B0604020202020204" pitchFamily="50" charset="-128"/>
              </a:rPr>
              <a:t>Ｓ</a:t>
            </a:r>
            <a:r>
              <a:rPr lang="ja-JP" altLang="en-US" sz="3600" dirty="0">
                <a:solidFill>
                  <a:schemeClr val="bg1"/>
                </a:solidFill>
                <a:latin typeface="HGP平成角ｺﾞｼｯｸ体W9" panose="020B0A00000000000000" pitchFamily="50" charset="-128"/>
                <a:ea typeface="HGP平成角ｺﾞｼｯｸ体W9" panose="020B0A00000000000000" pitchFamily="50" charset="-128"/>
                <a:cs typeface="Arial Unicode MS" panose="020B0604020202020204" pitchFamily="50" charset="-128"/>
              </a:rPr>
              <a:t>　　</a:t>
            </a:r>
            <a:endParaRPr lang="en-US" altLang="ja-JP" sz="3600" dirty="0">
              <a:solidFill>
                <a:schemeClr val="bg1"/>
              </a:solidFill>
              <a:latin typeface="HGP平成角ｺﾞｼｯｸ体W9" panose="020B0A00000000000000" pitchFamily="50" charset="-128"/>
              <a:ea typeface="HGP平成角ｺﾞｼｯｸ体W9" panose="020B0A00000000000000" pitchFamily="50" charset="-128"/>
              <a:cs typeface="Arial Unicode MS" panose="020B0604020202020204" pitchFamily="50" charset="-128"/>
            </a:endParaRPr>
          </a:p>
          <a:p>
            <a:pPr marL="0" indent="0" algn="ctr">
              <a:buFont typeface="Arial" panose="020B0604020202020204" pitchFamily="34" charset="0"/>
              <a:buNone/>
            </a:pPr>
            <a:r>
              <a:rPr lang="en-US" altLang="ja-JP" sz="3600" dirty="0">
                <a:solidFill>
                  <a:srgbClr val="FF0000"/>
                </a:solidFill>
                <a:latin typeface="HGP平成角ｺﾞｼｯｸ体W9" panose="020B0A00000000000000" pitchFamily="50" charset="-128"/>
                <a:ea typeface="HGP平成角ｺﾞｼｯｸ体W9" panose="020B0A00000000000000" pitchFamily="50" charset="-128"/>
                <a:cs typeface="Arial Unicode MS" panose="020B0604020202020204" pitchFamily="50" charset="-128"/>
                <a:hlinkClick r:id="rId2">
                  <a:extLst>
                    <a:ext uri="{A12FA001-AC4F-418D-AE19-62706E023703}">
                      <ahyp:hlinkClr xmlns:ahyp="http://schemas.microsoft.com/office/drawing/2018/hyperlinkcolor" xmlns="" val="tx"/>
                    </a:ext>
                  </a:extLst>
                </a:hlinkClick>
              </a:rPr>
              <a:t>http://turns.jp/54114</a:t>
            </a:r>
            <a:endParaRPr lang="en-US" altLang="ja-JP" sz="3600" dirty="0">
              <a:solidFill>
                <a:srgbClr val="FF0000"/>
              </a:solidFill>
              <a:latin typeface="HGP平成角ｺﾞｼｯｸ体W9" panose="020B0A00000000000000" pitchFamily="50" charset="-128"/>
              <a:ea typeface="HGP平成角ｺﾞｼｯｸ体W9" panose="020B0A00000000000000" pitchFamily="50" charset="-128"/>
              <a:cs typeface="Arial Unicode MS" panose="020B0604020202020204" pitchFamily="50" charset="-128"/>
            </a:endParaRPr>
          </a:p>
          <a:p>
            <a:pPr marL="0" indent="0">
              <a:buFont typeface="Arial" panose="020B0604020202020204" pitchFamily="34" charset="0"/>
              <a:buNone/>
            </a:pPr>
            <a:endParaRPr lang="en-US" altLang="ja-JP" sz="3600" dirty="0">
              <a:solidFill>
                <a:schemeClr val="bg1"/>
              </a:solidFill>
              <a:latin typeface="HGP平成角ｺﾞｼｯｸ体W9" panose="020B0A00000000000000" pitchFamily="50" charset="-128"/>
              <a:ea typeface="HGP平成角ｺﾞｼｯｸ体W9" panose="020B0A00000000000000" pitchFamily="50" charset="-128"/>
              <a:cs typeface="Arial Unicode MS" panose="020B0604020202020204" pitchFamily="50" charset="-128"/>
            </a:endParaRPr>
          </a:p>
          <a:p>
            <a:pPr marL="0" indent="0" algn="ctr">
              <a:buFont typeface="Arial" panose="020B0604020202020204" pitchFamily="34" charset="0"/>
              <a:buNone/>
            </a:pPr>
            <a:r>
              <a:rPr lang="ja-JP" altLang="en-US" sz="3500" dirty="0">
                <a:solidFill>
                  <a:schemeClr val="bg1"/>
                </a:solidFill>
                <a:latin typeface="HGP平成角ｺﾞｼｯｸ体W9" panose="020B0A00000000000000" pitchFamily="50" charset="-128"/>
                <a:ea typeface="HGP平成角ｺﾞｼｯｸ体W9" panose="020B0A00000000000000" pitchFamily="50" charset="-128"/>
                <a:cs typeface="Arial Unicode MS" panose="020B0604020202020204" pitchFamily="50" charset="-128"/>
              </a:rPr>
              <a:t>田舎暮らし情報サイト　</a:t>
            </a:r>
            <a:endParaRPr lang="en-US" altLang="ja-JP" sz="3500" dirty="0">
              <a:solidFill>
                <a:schemeClr val="bg1"/>
              </a:solidFill>
              <a:latin typeface="HGP平成角ｺﾞｼｯｸ体W9" panose="020B0A00000000000000" pitchFamily="50" charset="-128"/>
              <a:ea typeface="HGP平成角ｺﾞｼｯｸ体W9" panose="020B0A00000000000000" pitchFamily="50" charset="-128"/>
              <a:cs typeface="Arial Unicode MS" panose="020B0604020202020204" pitchFamily="50" charset="-128"/>
            </a:endParaRPr>
          </a:p>
          <a:p>
            <a:pPr marL="0" indent="0">
              <a:buFont typeface="Arial" panose="020B0604020202020204" pitchFamily="34" charset="0"/>
              <a:buNone/>
            </a:pPr>
            <a:endParaRPr lang="en-US" altLang="ja-JP" sz="3600" dirty="0">
              <a:solidFill>
                <a:schemeClr val="bg1"/>
              </a:solidFill>
              <a:latin typeface="HGP平成角ｺﾞｼｯｸ体W9" panose="020B0A00000000000000" pitchFamily="50" charset="-128"/>
              <a:ea typeface="HGP平成角ｺﾞｼｯｸ体W9" panose="020B0A00000000000000" pitchFamily="50" charset="-128"/>
              <a:cs typeface="Arial Unicode MS" panose="020B0604020202020204" pitchFamily="50" charset="-128"/>
            </a:endParaRPr>
          </a:p>
          <a:p>
            <a:pPr marL="0" indent="0" algn="ctr">
              <a:buFont typeface="Arial" panose="020B0604020202020204" pitchFamily="34" charset="0"/>
              <a:buNone/>
            </a:pPr>
            <a:r>
              <a:rPr lang="ja-JP" altLang="en-US" sz="3600" dirty="0">
                <a:solidFill>
                  <a:schemeClr val="bg1"/>
                </a:solidFill>
                <a:latin typeface="HGP平成角ｺﾞｼｯｸ体W9" panose="020B0A00000000000000" pitchFamily="50" charset="-128"/>
                <a:ea typeface="HGP平成角ｺﾞｼｯｸ体W9" panose="020B0A00000000000000" pitchFamily="50" charset="-128"/>
                <a:cs typeface="Arial Unicode MS" panose="020B0604020202020204" pitchFamily="50" charset="-128"/>
              </a:rPr>
              <a:t>王滝村就農支援事業</a:t>
            </a:r>
            <a:endParaRPr lang="en-US" altLang="ja-JP" sz="3600" dirty="0">
              <a:solidFill>
                <a:schemeClr val="bg1"/>
              </a:solidFill>
              <a:latin typeface="HGP平成角ｺﾞｼｯｸ体W9" panose="020B0A00000000000000" pitchFamily="50" charset="-128"/>
              <a:ea typeface="HGP平成角ｺﾞｼｯｸ体W9" panose="020B0A00000000000000" pitchFamily="50" charset="-128"/>
              <a:cs typeface="Arial Unicode MS" panose="020B0604020202020204" pitchFamily="50" charset="-128"/>
            </a:endParaRPr>
          </a:p>
          <a:p>
            <a:pPr marL="0" indent="0">
              <a:buFont typeface="Arial" panose="020B0604020202020204" pitchFamily="34" charset="0"/>
              <a:buNone/>
            </a:pPr>
            <a:endParaRPr lang="en-US" altLang="ja-JP" sz="3600" dirty="0">
              <a:solidFill>
                <a:schemeClr val="bg1"/>
              </a:solidFill>
              <a:latin typeface="HGP平成角ｺﾞｼｯｸ体W9" panose="020B0A00000000000000" pitchFamily="50" charset="-128"/>
              <a:ea typeface="HGP平成角ｺﾞｼｯｸ体W9" panose="020B0A00000000000000" pitchFamily="50" charset="-128"/>
              <a:cs typeface="Arial Unicode MS" panose="020B0604020202020204" pitchFamily="50" charset="-128"/>
            </a:endParaRPr>
          </a:p>
          <a:p>
            <a:pPr marL="0" indent="0" algn="ctr">
              <a:buFont typeface="Arial" panose="020B0604020202020204" pitchFamily="34" charset="0"/>
              <a:buNone/>
            </a:pPr>
            <a:r>
              <a:rPr lang="ja-JP" altLang="en-US" sz="3600" dirty="0">
                <a:solidFill>
                  <a:schemeClr val="bg1"/>
                </a:solidFill>
                <a:latin typeface="HGP平成角ｺﾞｼｯｸ体W9" panose="020B0A00000000000000" pitchFamily="50" charset="-128"/>
                <a:ea typeface="HGP平成角ｺﾞｼｯｸ体W9" panose="020B0A00000000000000" pitchFamily="50" charset="-128"/>
                <a:cs typeface="Arial Unicode MS" panose="020B0604020202020204" pitchFamily="50" charset="-128"/>
              </a:rPr>
              <a:t>宣伝広告記事掲載</a:t>
            </a:r>
            <a:endParaRPr lang="en-US" altLang="ja-JP" sz="3600" dirty="0">
              <a:solidFill>
                <a:schemeClr val="bg1"/>
              </a:solidFill>
              <a:latin typeface="HGP平成角ｺﾞｼｯｸ体W9" panose="020B0A00000000000000" pitchFamily="50" charset="-128"/>
              <a:ea typeface="HGP平成角ｺﾞｼｯｸ体W9" panose="020B0A00000000000000" pitchFamily="50" charset="-128"/>
              <a:cs typeface="Arial Unicode MS" panose="020B0604020202020204" pitchFamily="50" charset="-128"/>
            </a:endParaRPr>
          </a:p>
          <a:p>
            <a:pPr marL="0" indent="0">
              <a:buFont typeface="Arial" panose="020B0604020202020204" pitchFamily="34" charset="0"/>
              <a:buNone/>
            </a:pPr>
            <a:endParaRPr lang="ja-JP" altLang="en-US" sz="3600" dirty="0">
              <a:solidFill>
                <a:schemeClr val="bg1"/>
              </a:solidFill>
              <a:latin typeface="HGP平成角ｺﾞｼｯｸ体W9" panose="020B0A00000000000000" pitchFamily="50" charset="-128"/>
              <a:ea typeface="HGP平成角ｺﾞｼｯｸ体W9" panose="020B0A00000000000000" pitchFamily="50" charset="-128"/>
              <a:cs typeface="Arial Unicode MS" panose="020B0604020202020204" pitchFamily="50" charset="-128"/>
            </a:endParaRPr>
          </a:p>
        </p:txBody>
      </p:sp>
      <p:sp>
        <p:nvSpPr>
          <p:cNvPr id="5" name="正方形/長方形 4"/>
          <p:cNvSpPr/>
          <p:nvPr/>
        </p:nvSpPr>
        <p:spPr>
          <a:xfrm>
            <a:off x="4563762" y="2034746"/>
            <a:ext cx="6779741" cy="388825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p:cNvSpPr/>
          <p:nvPr/>
        </p:nvSpPr>
        <p:spPr>
          <a:xfrm>
            <a:off x="4864450" y="2166551"/>
            <a:ext cx="6178364" cy="3048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8" name="図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34822" y="2161341"/>
            <a:ext cx="4363479" cy="2908985"/>
          </a:xfrm>
          <a:prstGeom prst="rect">
            <a:avLst/>
          </a:prstGeom>
        </p:spPr>
      </p:pic>
      <p:sp>
        <p:nvSpPr>
          <p:cNvPr id="9" name="コンテンツ プレースホルダー 2"/>
          <p:cNvSpPr txBox="1">
            <a:spLocks/>
          </p:cNvSpPr>
          <p:nvPr/>
        </p:nvSpPr>
        <p:spPr>
          <a:xfrm>
            <a:off x="4670854" y="5094307"/>
            <a:ext cx="6635579" cy="341061"/>
          </a:xfrm>
          <a:prstGeom prst="rect">
            <a:avLst/>
          </a:prstGeom>
          <a:solidFill>
            <a:schemeClr val="tx1"/>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9pPr>
          </a:lstStyle>
          <a:p>
            <a:pPr marL="0" indent="0">
              <a:buFont typeface="Arial" panose="020B0604020202020204" pitchFamily="34" charset="0"/>
              <a:buNone/>
            </a:pPr>
            <a:r>
              <a:rPr lang="ja-JP" altLang="en-US" dirty="0">
                <a:solidFill>
                  <a:schemeClr val="bg1"/>
                </a:solidFill>
                <a:ea typeface="HGSｺﾞｼｯｸE" panose="020B0900000000000000" pitchFamily="50" charset="-128"/>
                <a:cs typeface="Arial Unicode MS" panose="020B0604020202020204" pitchFamily="50" charset="-128"/>
              </a:rPr>
              <a:t>Ｉ・Ｕターン者が小さな村ではじめる大きな挑戦。</a:t>
            </a:r>
            <a:endParaRPr lang="ja-JP" altLang="en-US" sz="1400" dirty="0">
              <a:solidFill>
                <a:schemeClr val="bg1"/>
              </a:solidFill>
              <a:latin typeface="HGSｺﾞｼｯｸE" panose="020B0900000000000000" pitchFamily="50" charset="-128"/>
              <a:ea typeface="HGSｺﾞｼｯｸE" panose="020B0900000000000000" pitchFamily="50" charset="-128"/>
              <a:cs typeface="Arial Unicode MS" panose="020B0604020202020204" pitchFamily="50" charset="-128"/>
            </a:endParaRPr>
          </a:p>
        </p:txBody>
      </p:sp>
      <p:sp>
        <p:nvSpPr>
          <p:cNvPr id="10" name="コンテンツ プレースホルダー 2"/>
          <p:cNvSpPr txBox="1">
            <a:spLocks/>
          </p:cNvSpPr>
          <p:nvPr/>
        </p:nvSpPr>
        <p:spPr>
          <a:xfrm>
            <a:off x="4563762" y="5379589"/>
            <a:ext cx="6705601" cy="538206"/>
          </a:xfrm>
          <a:prstGeom prst="rect">
            <a:avLst/>
          </a:prstGeom>
          <a:solidFill>
            <a:schemeClr val="tx1"/>
          </a:solidFill>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9pPr>
          </a:lstStyle>
          <a:p>
            <a:pPr marL="0" indent="0">
              <a:buFont typeface="Arial" panose="020B0604020202020204" pitchFamily="34" charset="0"/>
              <a:buNone/>
            </a:pPr>
            <a:r>
              <a:rPr lang="ja-JP" altLang="en-US" sz="1600" dirty="0">
                <a:solidFill>
                  <a:schemeClr val="bg1"/>
                </a:solidFill>
                <a:latin typeface="HGSｺﾞｼｯｸE" panose="020B0900000000000000" pitchFamily="50" charset="-128"/>
                <a:ea typeface="HGSｺﾞｼｯｸE" panose="020B0900000000000000" pitchFamily="50" charset="-128"/>
                <a:cs typeface="Arial Unicode MS" panose="020B0604020202020204" pitchFamily="50" charset="-128"/>
              </a:rPr>
              <a:t>　　　　　　　　　　</a:t>
            </a:r>
            <a:r>
              <a:rPr lang="ja-JP" altLang="en-US" sz="1400" dirty="0">
                <a:solidFill>
                  <a:schemeClr val="bg1"/>
                </a:solidFill>
                <a:latin typeface="HGSｺﾞｼｯｸE" panose="020B0900000000000000" pitchFamily="50" charset="-128"/>
                <a:ea typeface="HGSｺﾞｼｯｸE" panose="020B0900000000000000" pitchFamily="50" charset="-128"/>
                <a:cs typeface="Arial Unicode MS" panose="020B0604020202020204" pitchFamily="50" charset="-128"/>
              </a:rPr>
              <a:t>長野県王滝村で農業をはじめる。</a:t>
            </a:r>
            <a:endParaRPr lang="en-US" altLang="ja-JP" sz="1400" dirty="0">
              <a:solidFill>
                <a:schemeClr val="bg1"/>
              </a:solidFill>
              <a:latin typeface="HGSｺﾞｼｯｸE" panose="020B0900000000000000" pitchFamily="50" charset="-128"/>
              <a:ea typeface="HGSｺﾞｼｯｸE" panose="020B0900000000000000" pitchFamily="50" charset="-128"/>
              <a:cs typeface="Arial Unicode MS" panose="020B0604020202020204" pitchFamily="50" charset="-128"/>
            </a:endParaRPr>
          </a:p>
          <a:p>
            <a:pPr marL="0" indent="0">
              <a:buFont typeface="Arial" panose="020B0604020202020204" pitchFamily="34" charset="0"/>
              <a:buNone/>
            </a:pPr>
            <a:r>
              <a:rPr lang="ja-JP" altLang="en-US" sz="1400" dirty="0">
                <a:solidFill>
                  <a:schemeClr val="bg1"/>
                </a:solidFill>
                <a:latin typeface="HGSｺﾞｼｯｸE" panose="020B0900000000000000" pitchFamily="50" charset="-128"/>
                <a:ea typeface="HGSｺﾞｼｯｸE" panose="020B0900000000000000" pitchFamily="50" charset="-128"/>
                <a:cs typeface="Arial Unicode MS" panose="020B0604020202020204" pitchFamily="50" charset="-128"/>
              </a:rPr>
              <a:t>　　　　　　　　　　　</a:t>
            </a:r>
            <a:r>
              <a:rPr lang="en-US" altLang="ja-JP" sz="1400" dirty="0">
                <a:solidFill>
                  <a:schemeClr val="bg1"/>
                </a:solidFill>
                <a:latin typeface="HGSｺﾞｼｯｸE" panose="020B0900000000000000" pitchFamily="50" charset="-128"/>
                <a:ea typeface="HGSｺﾞｼｯｸE" panose="020B0900000000000000" pitchFamily="50" charset="-128"/>
                <a:cs typeface="Arial Unicode MS" panose="020B0604020202020204" pitchFamily="50" charset="-128"/>
              </a:rPr>
              <a:t>【 </a:t>
            </a:r>
            <a:r>
              <a:rPr lang="ja-JP" altLang="en-US" sz="1400" dirty="0">
                <a:solidFill>
                  <a:schemeClr val="bg1"/>
                </a:solidFill>
                <a:latin typeface="HGSｺﾞｼｯｸE" panose="020B0900000000000000" pitchFamily="50" charset="-128"/>
                <a:ea typeface="HGSｺﾞｼｯｸE" panose="020B0900000000000000" pitchFamily="50" charset="-128"/>
                <a:cs typeface="Arial Unicode MS" panose="020B0604020202020204" pitchFamily="50" charset="-128"/>
              </a:rPr>
              <a:t>▶</a:t>
            </a:r>
            <a:r>
              <a:rPr lang="en-US" altLang="ja-JP" sz="1400" dirty="0">
                <a:solidFill>
                  <a:schemeClr val="bg1"/>
                </a:solidFill>
                <a:latin typeface="HGSｺﾞｼｯｸE" panose="020B0900000000000000" pitchFamily="50" charset="-128"/>
                <a:ea typeface="HGSｺﾞｼｯｸE" panose="020B0900000000000000" pitchFamily="50" charset="-128"/>
                <a:cs typeface="Arial Unicode MS" panose="020B0604020202020204" pitchFamily="50" charset="-128"/>
              </a:rPr>
              <a:t> 】YouTube</a:t>
            </a:r>
            <a:r>
              <a:rPr lang="ja-JP" altLang="en-US" sz="1400" dirty="0">
                <a:solidFill>
                  <a:schemeClr val="bg1"/>
                </a:solidFill>
                <a:latin typeface="HGSｺﾞｼｯｸE" panose="020B0900000000000000" pitchFamily="50" charset="-128"/>
                <a:ea typeface="HGSｺﾞｼｯｸE" panose="020B0900000000000000" pitchFamily="50" charset="-128"/>
                <a:cs typeface="Arial Unicode MS" panose="020B0604020202020204" pitchFamily="50" charset="-128"/>
              </a:rPr>
              <a:t> 配信中！</a:t>
            </a:r>
          </a:p>
        </p:txBody>
      </p:sp>
    </p:spTree>
    <p:extLst>
      <p:ext uri="{BB962C8B-B14F-4D97-AF65-F5344CB8AC3E}">
        <p14:creationId xmlns:p14="http://schemas.microsoft.com/office/powerpoint/2010/main" val="1765142594"/>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416</TotalTime>
  <Words>550</Words>
  <Application>Microsoft Office PowerPoint</Application>
  <PresentationFormat>ワイド画面</PresentationFormat>
  <Paragraphs>34</Paragraphs>
  <Slides>4</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vt:i4>
      </vt:variant>
    </vt:vector>
  </HeadingPairs>
  <TitlesOfParts>
    <vt:vector size="14" baseType="lpstr">
      <vt:lpstr>Arial Unicode MS</vt:lpstr>
      <vt:lpstr>HGP平成角ｺﾞｼｯｸ体W9</vt:lpstr>
      <vt:lpstr>HGSｺﾞｼｯｸE</vt:lpstr>
      <vt:lpstr>ＭＳ Ｐゴシック</vt:lpstr>
      <vt:lpstr>メイリオ</vt:lpstr>
      <vt:lpstr>Arial</vt:lpstr>
      <vt:lpstr>Calibri</vt:lpstr>
      <vt:lpstr>Trebuchet MS</vt:lpstr>
      <vt:lpstr>Wingdings 3</vt:lpstr>
      <vt:lpstr>ファセット</vt:lpstr>
      <vt:lpstr>新規就農者の地野菜生産・加工を中核にした就農支援事業</vt:lpstr>
      <vt:lpstr>「　この事業のを始めた　理由　」</vt:lpstr>
      <vt:lpstr>「　事業効果　と　農業者の変化　」</vt:lpstr>
      <vt:lpstr>令和3年度　宣伝広告事業 　　Ｉ Ｕターン情報サイトへの活動記事掲出開始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mizoguchi-t@vill.otaki.nagano.jp</dc:creator>
  <cp:lastModifiedBy> </cp:lastModifiedBy>
  <cp:revision>44</cp:revision>
  <cp:lastPrinted>2022-12-15T04:32:07Z</cp:lastPrinted>
  <dcterms:created xsi:type="dcterms:W3CDTF">2022-12-09T07:02:21Z</dcterms:created>
  <dcterms:modified xsi:type="dcterms:W3CDTF">2022-12-22T10:34:37Z</dcterms:modified>
</cp:coreProperties>
</file>